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05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9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1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09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06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90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2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12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00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14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2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314F-A6CB-4762-A8F7-B24DD58195B8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39A-69CA-4167-8147-5A42233367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51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1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9382" y="1399470"/>
            <a:ext cx="11155680" cy="31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비열성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레이저 치료는 다양한 임상적연구가 발표되었으며 </a:t>
            </a:r>
            <a:endParaRPr lang="en-US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이제는 보편적인 치료의 방법으로 자리잡았습니다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특히 경구약물치료가 어려운 환자의 좋은 대안이 될 수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레이저 치료는 국소도포제와 병행 시 우수한 결과를 보여주고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조갑진균증은 치료가 매우 어렵고 장기간 관찰 및 시술이 이루어져야 하는 치료로</a:t>
            </a:r>
            <a:endParaRPr lang="en-US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다양한 방법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경구제제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국소도포제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고출력레이저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비열레이저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등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으로 병행 치료하는 것이 바람직합니다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2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27759" y="1638543"/>
            <a:ext cx="10584874" cy="384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보험분류번호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-35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보험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EDI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코드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: SZ035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급여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여부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비급여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행위명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레이저를 이용한 손발톱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진균증의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치료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/ LASER THERAPY FOR ONYCHOMYCOSIS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적용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대상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경구 항진균제 복용이 어려운 발톱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진균증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환자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처치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방법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치료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전 매니큐어 등 치료에 영향을 미칠 수 있는 요소들을 제거하고 </a:t>
            </a:r>
            <a:endParaRPr lang="en-US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      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치료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부위의 먼지나 물기를 제거한 후 레이저를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1~2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회 조사함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보건복지부 고시 제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2016-169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호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(2016. 09. 01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부터 적용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09578" y="582892"/>
            <a:ext cx="5676554" cy="69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o-KR" altLang="ko-KR" sz="4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레이저 </a:t>
            </a:r>
            <a:r>
              <a:rPr lang="ko-KR" altLang="ko-KR" sz="4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조갑진균증</a:t>
            </a:r>
            <a:r>
              <a:rPr lang="ko-KR" altLang="ko-KR" sz="4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치료</a:t>
            </a:r>
            <a:endParaRPr lang="en-US" altLang="ko-KR" sz="4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6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37113" y="912779"/>
            <a:ext cx="9634451" cy="324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일반적인 치료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*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경구약물치료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보험이 적용되며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현재까지 가장 효과적인 치료방법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이트라코나졸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Itraconazole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테르비나핀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Terbinafine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플루코나졸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(Fluconazole) 3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가지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약물이 주로 사용됨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*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국소도포제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1524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주블리아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efinaconazole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주로 사용되고 효과도 좋으나 건강보험 적용이 안되기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1524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때문에 통상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만원정도의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비용 청구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6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71353" y="1981710"/>
            <a:ext cx="9376756" cy="403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2. </a:t>
            </a:r>
            <a:r>
              <a:rPr lang="ko-KR" altLang="ko-KR" sz="2000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레이저 치료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레이저 치료는 전통적인 치료의 단점을 보완하여 각광받는 치료법입니다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복용하는 항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진균제는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간에서 분해되기에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간독성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등의 위험이 있어 임신부나 고혈압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당뇨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심장질환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간염등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기저질환이 있으면 사용이 어렵습니다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또한 세가지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항진균제에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내성을 가진 환자가 점점 많아지고 있어 새로운 치료의 대안이 필요했습니다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최근 레이저 치료법이 개발되어 손발톱 무좀의 대안으로 떠오르고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레이저치료의 종류에 따라 기존 경구용 항진균제를 능가하는 임상적 결과도 보고되고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32" y="353194"/>
            <a:ext cx="7514705" cy="17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7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39586" y="874888"/>
            <a:ext cx="10706791" cy="446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A) </a:t>
            </a:r>
            <a:r>
              <a:rPr lang="ko-KR" altLang="ko-KR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고출력 레이저 치료</a:t>
            </a:r>
            <a:endParaRPr lang="ko-KR" altLang="ko-KR" sz="14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고출력레이저는 레이저의 열 특성을 이용한 진균 치료방법으로 치료효과는 높으나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많은 시술 시간과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열성 통증을 수반합니다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따라서 고출력레이저 시술은 시술자가 얼마나 꼼꼼하게 시술하느냐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시술 받는 사람이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[</a:t>
            </a:r>
            <a:r>
              <a:rPr lang="ko-KR" altLang="ko-KR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얼마나 잘 참</a:t>
            </a:r>
            <a:r>
              <a:rPr lang="ko-KR" altLang="en-US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는가</a:t>
            </a:r>
            <a:r>
              <a:rPr lang="en-US" altLang="ko-KR" b="1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]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치료 효과의 큰 변수로 작용합니다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-"/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1064nm laser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398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핀포인트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힐러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1064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등이 있으며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조갑과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조갑하부의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온도를 급격히 올려주어 무좀균을 사멸시키는 작용을 합니다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398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조직의 온도가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40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도 이상 오르기에 뜨거운 통증이 유발됨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-"/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Co2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프락셀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레이저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398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프락셀레이저로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손발톱에 홀을 뚫고 항진균제를 도포합니다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398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진균제가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홀을 통해 더 잘 흡수되고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홀을 뚫을 때 레이저의 열에 의해 진균이 사멸됩니다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9398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1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202" y="369712"/>
            <a:ext cx="2924115" cy="311462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29243" y="369712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ko-KR" b="1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B) 405nm/635nm </a:t>
            </a:r>
            <a:r>
              <a:rPr lang="ko-KR" altLang="ko-KR" b="1" kern="100" dirty="0" err="1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비열성</a:t>
            </a:r>
            <a:r>
              <a:rPr lang="ko-KR" altLang="ko-KR" b="1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b="1" kern="100" dirty="0" err="1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저출력</a:t>
            </a:r>
            <a:r>
              <a:rPr lang="ko-KR" altLang="ko-KR" b="1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레이저 치료</a:t>
            </a:r>
            <a:endParaRPr lang="ko-KR" altLang="ko-KR" sz="1400" b="1" kern="100" dirty="0">
              <a:solidFill>
                <a:srgbClr val="FF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파란색 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405nm</a:t>
            </a:r>
            <a:r>
              <a:rPr lang="ko-KR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레이저와 적색 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635nm</a:t>
            </a:r>
            <a:r>
              <a:rPr lang="ko-KR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레이저를 이용한 진균치료방법으로</a:t>
            </a:r>
            <a:endParaRPr lang="ko-KR" altLang="ko-KR" sz="1400" kern="100" dirty="0">
              <a:solidFill>
                <a:srgbClr val="FF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 err="1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챔버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내 양쪽 발을 넣고 레이저를 조사하여 치료합니다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solidFill>
                <a:srgbClr val="FF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9243" y="3626863"/>
            <a:ext cx="9850582" cy="17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>
              <a:lnSpc>
                <a:spcPct val="115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통증이 없는 안전하고 간편한 시술로 떠오르는 치료법입니다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79400" indent="-279400">
              <a:lnSpc>
                <a:spcPct val="115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</a:t>
            </a:r>
            <a:r>
              <a:rPr lang="en-US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LunulaLaser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처음 소개되었으며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동일한 구조의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챔버가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두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개인 제품으로 </a:t>
            </a:r>
            <a:endParaRPr lang="en-US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279400" indent="-279400">
              <a:lnSpc>
                <a:spcPct val="115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국산제품으로는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OnyRay</a:t>
            </a:r>
            <a:r>
              <a:rPr lang="en-US" altLang="ko-KR" sz="2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2000" kern="0" dirty="0" err="1">
                <a:latin typeface="Times-Roman"/>
                <a:cs typeface="Times-Roman"/>
              </a:rPr>
              <a:t>OnychoLaser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ATOM Laser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등이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</a:p>
          <a:p>
            <a:pPr marL="279400" indent="-279400">
              <a:lnSpc>
                <a:spcPct val="115000"/>
              </a:lnSpc>
              <a:spcAft>
                <a:spcPts val="800"/>
              </a:spcAft>
            </a:pP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 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최근 장비들은 기능이 더 </a:t>
            </a:r>
            <a:r>
              <a:rPr lang="ko-KR" altLang="en-US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개선되고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보완되</a:t>
            </a:r>
            <a:r>
              <a:rPr lang="ko-KR" altLang="en-US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어 출시되고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14" y="1711843"/>
            <a:ext cx="3261686" cy="312966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99902" y="377597"/>
            <a:ext cx="10992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dirty="0">
                <a:cs typeface="Times New Roman" panose="02020603050405020304" pitchFamily="18" charset="0"/>
              </a:rPr>
              <a:t>최근 출시된 </a:t>
            </a:r>
            <a:r>
              <a:rPr lang="en-US" altLang="ko-KR" dirty="0" err="1">
                <a:cs typeface="Times New Roman" panose="02020603050405020304" pitchFamily="18" charset="0"/>
              </a:rPr>
              <a:t>OnyRay</a:t>
            </a:r>
            <a:r>
              <a:rPr lang="ko-KR" altLang="ko-KR" dirty="0">
                <a:cs typeface="Times New Roman" panose="02020603050405020304" pitchFamily="18" charset="0"/>
              </a:rPr>
              <a:t>는 기존제품과 성능은 동일하며 </a:t>
            </a:r>
            <a:r>
              <a:rPr lang="en-US" altLang="ko-KR" dirty="0">
                <a:cs typeface="Times New Roman" panose="02020603050405020304" pitchFamily="18" charset="0"/>
              </a:rPr>
              <a:t>405nm</a:t>
            </a:r>
            <a:r>
              <a:rPr lang="ko-KR" altLang="ko-KR" dirty="0">
                <a:cs typeface="Times New Roman" panose="02020603050405020304" pitchFamily="18" charset="0"/>
              </a:rPr>
              <a:t>와 </a:t>
            </a:r>
            <a:r>
              <a:rPr lang="en-US" altLang="ko-KR" dirty="0">
                <a:cs typeface="Times New Roman" panose="02020603050405020304" pitchFamily="18" charset="0"/>
              </a:rPr>
              <a:t>635nm</a:t>
            </a:r>
            <a:r>
              <a:rPr lang="ko-KR" altLang="ko-KR" dirty="0">
                <a:cs typeface="Times New Roman" panose="02020603050405020304" pitchFamily="18" charset="0"/>
              </a:rPr>
              <a:t>의 </a:t>
            </a:r>
            <a:r>
              <a:rPr lang="en-US" altLang="ko-KR" dirty="0">
                <a:cs typeface="Times New Roman" panose="02020603050405020304" pitchFamily="18" charset="0"/>
              </a:rPr>
              <a:t>LED</a:t>
            </a:r>
            <a:r>
              <a:rPr lang="ko-KR" altLang="ko-KR" dirty="0">
                <a:cs typeface="Times New Roman" panose="02020603050405020304" pitchFamily="18" charset="0"/>
              </a:rPr>
              <a:t>광이 추가되어 사용 후 </a:t>
            </a:r>
            <a:r>
              <a:rPr lang="ko-KR" altLang="ko-KR" dirty="0" err="1">
                <a:cs typeface="Times New Roman" panose="02020603050405020304" pitchFamily="18" charset="0"/>
              </a:rPr>
              <a:t>챔버내</a:t>
            </a:r>
            <a:r>
              <a:rPr lang="ko-KR" altLang="ko-KR" dirty="0">
                <a:cs typeface="Times New Roman" panose="02020603050405020304" pitchFamily="18" charset="0"/>
              </a:rPr>
              <a:t> 진균의 서식을 억제</a:t>
            </a:r>
            <a:r>
              <a:rPr lang="en-US" altLang="ko-KR" dirty="0">
                <a:cs typeface="Times New Roman" panose="02020603050405020304" pitchFamily="18" charset="0"/>
              </a:rPr>
              <a:t>, 2</a:t>
            </a:r>
            <a:r>
              <a:rPr lang="ko-KR" altLang="ko-KR" dirty="0">
                <a:cs typeface="Times New Roman" panose="02020603050405020304" pitchFamily="18" charset="0"/>
              </a:rPr>
              <a:t>차 감염을 예방할 수 있습니다</a:t>
            </a:r>
            <a:r>
              <a:rPr lang="en-US" altLang="ko-KR" dirty="0"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2762"/>
          <a:stretch/>
        </p:blipFill>
        <p:spPr bwMode="auto">
          <a:xfrm>
            <a:off x="818147" y="1023928"/>
            <a:ext cx="7680960" cy="5834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01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 bwMode="auto">
          <a:xfrm>
            <a:off x="8671560" y="1643212"/>
            <a:ext cx="3520440" cy="451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00513" y="463060"/>
            <a:ext cx="11184555" cy="461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임상적 유의성 검토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비열성레이저의 임상 논문은 여러 건이 보고되어 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ct val="107000"/>
              </a:lnSpc>
              <a:buFont typeface="맑은 고딕" panose="020B0503020000020004" pitchFamily="50" charset="-127"/>
              <a:buChar char="-"/>
            </a:pPr>
            <a:r>
              <a:rPr lang="en-US" altLang="ko-KR" b="1" kern="0" dirty="0">
                <a:latin typeface="맑은 고딕" panose="020B0503020000020004" pitchFamily="50" charset="-127"/>
                <a:cs typeface="Arial" panose="020B0604020202020204" pitchFamily="34" charset="0"/>
              </a:rPr>
              <a:t>A Retrospective Study of Non-thermal Laser Therapy </a:t>
            </a:r>
          </a:p>
          <a:p>
            <a:pPr lvl="0" latinLnBrk="0">
              <a:lnSpc>
                <a:spcPct val="107000"/>
              </a:lnSpc>
            </a:pPr>
            <a:r>
              <a:rPr lang="en-US" altLang="ko-KR" b="1" kern="0" dirty="0">
                <a:latin typeface="맑은 고딕" panose="020B0503020000020004" pitchFamily="50" charset="-127"/>
                <a:cs typeface="Arial" panose="020B0604020202020204" pitchFamily="34" charset="0"/>
              </a:rPr>
              <a:t>     for the Treatment of Toenail Onychomycosis</a:t>
            </a:r>
          </a:p>
          <a:p>
            <a:pPr lvl="0" latinLnBrk="0">
              <a:lnSpc>
                <a:spcPct val="107000"/>
              </a:lnSpc>
            </a:pPr>
            <a:endParaRPr lang="en-US" altLang="ko-KR" sz="1400" b="1" kern="0" dirty="0">
              <a:latin typeface="맑은 고딕" panose="020B0503020000020004" pitchFamily="50" charset="-127"/>
              <a:cs typeface="Arial" panose="020B0604020202020204" pitchFamily="34" charset="0"/>
            </a:endParaRPr>
          </a:p>
          <a:p>
            <a:pPr lvl="0" latinLnBrk="0">
              <a:lnSpc>
                <a:spcPct val="107000"/>
              </a:lnSpc>
            </a:pP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en-US" altLang="ko-KR" kern="0" dirty="0">
                <a:latin typeface="맑은 고딕" panose="020B0503020000020004" pitchFamily="50" charset="-127"/>
                <a:cs typeface="Arial" panose="020B0604020202020204" pitchFamily="34" charset="0"/>
              </a:rPr>
              <a:t>JCAD Online Editor | May 1, 2017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요약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: 405nm/635nm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이중 다이오드 레이저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12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분 사용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4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주간 시술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시각적으로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식별가능한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조갑진균증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감염된 발톱을 가진 사람을 대상으로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치료 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개월 후 대부분의 발톱이 </a:t>
            </a:r>
            <a:r>
              <a:rPr lang="ko-KR" altLang="ko-KR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치료기준을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충족했습니다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깨끗한 발톱의 범위가 평균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5.18mm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증가되었고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, 89%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가 치료된 발톱이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1120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증가되었습니다</a:t>
            </a:r>
            <a:r>
              <a:rPr lang="en-US" altLang="ko-KR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dirty="0">
                <a:cs typeface="Times New Roman" panose="02020603050405020304" pitchFamily="18" charset="0"/>
              </a:rPr>
              <a:t>부작용은 발견되지 않았습니다</a:t>
            </a:r>
            <a:r>
              <a:rPr lang="en-US" altLang="ko-KR" dirty="0">
                <a:cs typeface="Times New Roman" panose="02020603050405020304" pitchFamily="18" charset="0"/>
              </a:rPr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-182880" y="5149530"/>
            <a:ext cx="8314113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요약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: 405nm </a:t>
            </a:r>
            <a:r>
              <a:rPr lang="en-US" altLang="ko-KR" kern="0" dirty="0" err="1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alc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635nm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이중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다이오드레이저를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이용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일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간격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분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시술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16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105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케이스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검증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부가적인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치료는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하지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않았습니다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16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ko-KR" altLang="ko-KR" kern="0" dirty="0" err="1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시술전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, 2,3,6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개월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가지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기준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평가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8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195" y="534976"/>
            <a:ext cx="1174950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0">
              <a:lnSpc>
                <a:spcPct val="107000"/>
              </a:lnSpc>
              <a:spcAft>
                <a:spcPts val="800"/>
              </a:spcAft>
            </a:pP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결과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ko-KR" altLang="ko-KR" kern="0" dirty="0" err="1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시술전과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비교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시술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후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3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개월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4.9mm, 6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개월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6.15mm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통계적으로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유의한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발톱의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치료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범위의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16000">
              <a:lnSpc>
                <a:spcPct val="107000"/>
              </a:lnSpc>
              <a:spcAft>
                <a:spcPts val="8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ko-KR" altLang="ko-KR" kern="0" dirty="0" err="1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간극변화가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관찰되었습니다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ko-KR" sz="14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ko-KR" kern="0" dirty="0" err="1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df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= 104;p &lt; 0.0001)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16000">
              <a:lnSpc>
                <a:spcPct val="107000"/>
              </a:lnSpc>
              <a:spcAft>
                <a:spcPts val="8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발톱의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투명도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또한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30.4%, 36.3%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향상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되었습니다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016000">
              <a:lnSpc>
                <a:spcPct val="107000"/>
              </a:lnSpc>
              <a:spcAft>
                <a:spcPts val="8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등록된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케이스의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62%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가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연구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성공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기준을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충족했습니다</a:t>
            </a:r>
            <a:r>
              <a:rPr lang="en-US" altLang="ko-KR" kern="0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ko-KR" altLang="ko-KR" sz="1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5" y="2550029"/>
            <a:ext cx="2473141" cy="3732617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9" y="2550664"/>
            <a:ext cx="2895672" cy="3741068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49" y="2749736"/>
            <a:ext cx="2340176" cy="3387244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3014531"/>
            <a:ext cx="33083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2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575</Words>
  <Application>Microsoft Office PowerPoint</Application>
  <PresentationFormat>와이드스크린</PresentationFormat>
  <Paragraphs>71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Benjamine</dc:creator>
  <cp:lastModifiedBy>게스트 사용자</cp:lastModifiedBy>
  <cp:revision>39</cp:revision>
  <dcterms:created xsi:type="dcterms:W3CDTF">2022-10-12T10:07:15Z</dcterms:created>
  <dcterms:modified xsi:type="dcterms:W3CDTF">2023-08-17T06:29:13Z</dcterms:modified>
</cp:coreProperties>
</file>